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49388"/>
  </p:normalViewPr>
  <p:slideViewPr>
    <p:cSldViewPr snapToGrid="0">
      <p:cViewPr varScale="1">
        <p:scale>
          <a:sx n="55" d="100"/>
          <a:sy n="55" d="100"/>
        </p:scale>
        <p:origin x="32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D52E7-2007-2F48-B278-941E78EB91DB}" type="datetimeFigureOut">
              <a:rPr lang="nl-NL" smtClean="0"/>
              <a:t>22-06-2023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EB4C4-8BCA-474D-BB37-BD389900CD76}" type="slidenum">
              <a:rPr lang="nl-NL" smtClean="0"/>
              <a:t>‹nr.›</a:t>
            </a:fld>
            <a:endParaRPr lang="nl-NL"/>
          </a:p>
        </p:txBody>
      </p:sp>
    </p:spTree>
    <p:extLst>
      <p:ext uri="{BB962C8B-B14F-4D97-AF65-F5344CB8AC3E}">
        <p14:creationId xmlns:p14="http://schemas.microsoft.com/office/powerpoint/2010/main" val="398803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rMLVqQDeY58"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schooltv.nl/video/clipphanger-wie-was-salvador-dali/#q=surrealism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alvador-dali.org/"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vimeo.com/119118658" TargetMode="External"/><Relationship Id="rId4" Type="http://schemas.openxmlformats.org/officeDocument/2006/relationships/hyperlink" Target="https://thedali.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Binnenkort bezoeken jullie de expositie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Dalí &amp; Gaudí</a:t>
            </a:r>
            <a:r>
              <a:rPr lang="nl-NL" sz="1800" dirty="0">
                <a:effectLst/>
                <a:latin typeface="Calibri" panose="020F0502020204030204" pitchFamily="34" charset="0"/>
                <a:ea typeface="Calibri" panose="020F0502020204030204" pitchFamily="34" charset="0"/>
                <a:cs typeface="Times New Roman" panose="02020603050405020304" pitchFamily="18" charset="0"/>
              </a:rPr>
              <a:t> in Fabrique des Lumières. Daar komen de kunstwerken en gebouwen van deze beroemde kunstenaars tot leven. De schilder Salvador Dalí en architect Antoni Gaudí worden gezien als de grootste Spaanse kunstenaars van de eerste helft van de 20</a:t>
            </a:r>
            <a:r>
              <a:rPr lang="nl-NL" sz="1800" baseline="30000" dirty="0">
                <a:effectLst/>
                <a:latin typeface="Calibri" panose="020F0502020204030204" pitchFamily="34" charset="0"/>
                <a:ea typeface="Calibri" panose="020F0502020204030204" pitchFamily="34" charset="0"/>
                <a:cs typeface="Times New Roman" panose="02020603050405020304" pitchFamily="18" charset="0"/>
              </a:rPr>
              <a:t>ste</a:t>
            </a:r>
            <a:r>
              <a:rPr lang="nl-NL" sz="1800" dirty="0">
                <a:effectLst/>
                <a:latin typeface="Calibri" panose="020F0502020204030204" pitchFamily="34" charset="0"/>
                <a:ea typeface="Calibri" panose="020F0502020204030204" pitchFamily="34" charset="0"/>
                <a:cs typeface="Times New Roman" panose="02020603050405020304" pitchFamily="18" charset="0"/>
              </a:rPr>
              <a:t> eeuw. Zij kwamen uit dezelfde streek, leefden min of meer in dezelfde tijd, waren tijdens hun leven al beroemd en toch hebben zij elkaar nooit ontmoet. Dat zou je als je naar hun werk kijkt wel verwachten. Of je nu naar een schilderij van Dalí of een gebouw van Gaudí kijkt, bij beide kun je het gevoel krijgen dat je in een bizarre droomwereld bent gestapt.</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Deze les gaat over Dalí en Gaudí en bereidt je voor op je bezoek aan Fabrique des Lumières.</a:t>
            </a:r>
          </a:p>
          <a:p>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1</a:t>
            </a:fld>
            <a:endParaRPr lang="nl-NL"/>
          </a:p>
        </p:txBody>
      </p:sp>
    </p:spTree>
    <p:extLst>
      <p:ext uri="{BB962C8B-B14F-4D97-AF65-F5344CB8AC3E}">
        <p14:creationId xmlns:p14="http://schemas.microsoft.com/office/powerpoint/2010/main" val="195910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i="1" dirty="0">
                <a:effectLst/>
                <a:latin typeface="Calibri" panose="020F0502020204030204" pitchFamily="34" charset="0"/>
                <a:ea typeface="Calibri" panose="020F0502020204030204" pitchFamily="34" charset="0"/>
                <a:cs typeface="Times New Roman" panose="02020603050405020304" pitchFamily="18" charset="0"/>
              </a:rPr>
              <a:t>Dalí als beroemdheid</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Intro</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Introduceer Salvador Dalí, als kunstenaar en beroemdheid</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Er zijn mensen die beroemd worden door hele normale dingen te doen, door precies te doen zoals iedereen doet (of zou willen doen). Maar er zijn ook mensen die beroemd worden door dingen te doen, die juist niemand doet, waar niemand aan moet denken om te doen en die veel mensen gewoon raar vinden. Toch is het goed dat zulke mensen er zijn. Waarom? Omdat zij ons laten zien dat je de wereld met andere ogen kan bekijken. Zo iemand was Salvador Dalí, beroemd Spaans kunstschilder, ontwerper en wereldberoemdheid uit de 20</a:t>
            </a:r>
            <a:r>
              <a:rPr lang="nl-NL" sz="1800" baseline="30000" dirty="0">
                <a:effectLst/>
                <a:latin typeface="Calibri" panose="020F0502020204030204" pitchFamily="34" charset="0"/>
                <a:ea typeface="Calibri" panose="020F0502020204030204" pitchFamily="34" charset="0"/>
                <a:cs typeface="Times New Roman" panose="02020603050405020304" pitchFamily="18" charset="0"/>
              </a:rPr>
              <a:t>ste</a:t>
            </a:r>
            <a:r>
              <a:rPr lang="nl-NL" sz="1800" dirty="0">
                <a:effectLst/>
                <a:latin typeface="Calibri" panose="020F0502020204030204" pitchFamily="34" charset="0"/>
                <a:ea typeface="Calibri" panose="020F0502020204030204" pitchFamily="34" charset="0"/>
                <a:cs typeface="Times New Roman" panose="02020603050405020304" pitchFamily="18" charset="0"/>
              </a:rPr>
              <a:t> eeuw.</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Introduceer de quiz en leg de regels uit.</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Dalí was als mens bijna net zo beroemd als zijn kunst. Daarom is het goed om hem eerst even voor te stellen, aan de hand van een quiz met 8 beweringen. Als je denkt dat een bewering waar is, dan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ga je staan</a:t>
            </a:r>
            <a:r>
              <a:rPr lang="nl-NL" sz="1800" dirty="0">
                <a:effectLst/>
                <a:latin typeface="Calibri" panose="020F0502020204030204" pitchFamily="34" charset="0"/>
                <a:ea typeface="Calibri" panose="020F0502020204030204" pitchFamily="34" charset="0"/>
                <a:cs typeface="Times New Roman" panose="02020603050405020304" pitchFamily="18" charset="0"/>
              </a:rPr>
              <a:t>. Denk je dat het niet waar is, dan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blijf je zitten</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Dat we een kennisquiz gaan doen over een kunstenaar die Salvador Dalí heet, terwijl je nog niets over hem weet, is natuurlijk heel raar. Echt iets voor Dalí!</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De quiz!</a:t>
            </a:r>
          </a:p>
          <a:p>
            <a:pPr marL="342900" indent="-342900">
              <a:buFont typeface="+mj-lt"/>
              <a:buAutoNum type="arabicPeriod"/>
            </a:pPr>
            <a:r>
              <a:rPr lang="nl-NL" sz="1800" dirty="0">
                <a:effectLst/>
                <a:latin typeface="Calibri" panose="020F0502020204030204" pitchFamily="34" charset="0"/>
                <a:ea typeface="Calibri" panose="020F0502020204030204" pitchFamily="34" charset="0"/>
                <a:cs typeface="Times New Roman" panose="02020603050405020304" pitchFamily="18" charset="0"/>
              </a:rPr>
              <a:t>Salvador Dalí hield op jonge leeftijd al van schilderen. Hij mocht dat van zijn moeder doen in het washok.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Dalí gebruikte een oud wasbord als schildersezel en schilderde zittend in de wasbak, omdat het hok zo klein was </a:t>
            </a:r>
            <a:r>
              <a:rPr lang="nl-NL" sz="1800" dirty="0">
                <a:effectLst/>
                <a:latin typeface="Calibri" panose="020F0502020204030204" pitchFamily="34" charset="0"/>
                <a:ea typeface="Calibri" panose="020F0502020204030204" pitchFamily="34" charset="0"/>
                <a:cs typeface="Times New Roman" panose="02020603050405020304" pitchFamily="18" charset="0"/>
              </a:rPr>
              <a:t>ANTWOORD: Dat is waar. Als het warm was, liet hij de wasbak tot zijn middel met water vollopen om af te koelen.</a:t>
            </a: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startAt="2"/>
            </a:pPr>
            <a:r>
              <a:rPr lang="nl-NL" sz="1800" b="1" dirty="0">
                <a:effectLst/>
                <a:latin typeface="Calibri" panose="020F0502020204030204" pitchFamily="34" charset="0"/>
                <a:ea typeface="Calibri" panose="020F0502020204030204" pitchFamily="34" charset="0"/>
                <a:cs typeface="Times New Roman" panose="02020603050405020304" pitchFamily="18" charset="0"/>
              </a:rPr>
              <a:t>Dali werd van de kunstacademie gestuurd, omdat zijn manier van schilderen veel te modern werd gevonden door zijn leraren. </a:t>
            </a:r>
            <a:r>
              <a:rPr lang="nl-NL" sz="1800" dirty="0">
                <a:effectLst/>
                <a:latin typeface="Calibri" panose="020F0502020204030204" pitchFamily="34" charset="0"/>
                <a:ea typeface="Calibri" panose="020F0502020204030204" pitchFamily="34" charset="0"/>
                <a:cs typeface="Times New Roman" panose="02020603050405020304" pitchFamily="18" charset="0"/>
              </a:rPr>
              <a:t>ANTWOORD: Dat is niet waar. Hij werd wel van school gestuurd, maar omdat hij vond dat zijn leraren niet geschikt genoeg waren om zijn schilderijen te beoordelen.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mj-lt"/>
              <a:buAutoNum type="arabicPeriod" startAt="3"/>
            </a:pPr>
            <a:r>
              <a:rPr lang="nl-NL" sz="1800" b="1" dirty="0">
                <a:effectLst/>
                <a:latin typeface="Calibri" panose="020F0502020204030204" pitchFamily="34" charset="0"/>
                <a:ea typeface="Calibri" panose="020F0502020204030204" pitchFamily="34" charset="0"/>
                <a:cs typeface="Times New Roman" panose="02020603050405020304" pitchFamily="18" charset="0"/>
              </a:rPr>
              <a:t>Dali is bekend om zijn liefdesrelaties met bekende sterren uit zijn tijd, zoals Mae West, Brigitte Bardot en Marilyn Monroe. Hij is nooit getrouwd geweest. </a:t>
            </a:r>
            <a:r>
              <a:rPr lang="nl-NL" sz="1800" dirty="0">
                <a:effectLst/>
                <a:latin typeface="Calibri" panose="020F0502020204030204" pitchFamily="34" charset="0"/>
                <a:ea typeface="Calibri" panose="020F0502020204030204" pitchFamily="34" charset="0"/>
                <a:cs typeface="Times New Roman" panose="02020603050405020304" pitchFamily="18" charset="0"/>
              </a:rPr>
              <a:t>ANTWOORD: Dat is niet waar. In 1929, op 25-jarige leeftijd ontmoette hij Gala, toen de vrouw van een bevriende Franse dichter. Het was liefde op het eerste gezicht. Zij trouwden in 1934 en zijn altijd bij elkaar gebleven. </a:t>
            </a:r>
          </a:p>
          <a:p>
            <a:pPr marL="457200"/>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rabicPeriod" startAt="4"/>
            </a:pPr>
            <a:r>
              <a:rPr lang="nl-NL" sz="1800" b="1" dirty="0">
                <a:effectLst/>
                <a:latin typeface="Calibri" panose="020F0502020204030204" pitchFamily="34" charset="0"/>
                <a:ea typeface="Calibri" panose="020F0502020204030204" pitchFamily="34" charset="0"/>
                <a:cs typeface="Times New Roman" panose="02020603050405020304" pitchFamily="18" charset="0"/>
              </a:rPr>
              <a:t>Een van de bekendste uitspraken van Dalí was: ‘Iedere morgen wanneer ik wakker word, is mijn grootste vreugde: dat ik Salvador Dalí ben. </a:t>
            </a:r>
            <a:r>
              <a:rPr lang="nl-NL" sz="1800" dirty="0">
                <a:effectLst/>
                <a:latin typeface="Calibri" panose="020F0502020204030204" pitchFamily="34" charset="0"/>
                <a:ea typeface="Calibri" panose="020F0502020204030204" pitchFamily="34" charset="0"/>
                <a:cs typeface="Times New Roman" panose="02020603050405020304" pitchFamily="18" charset="0"/>
              </a:rPr>
              <a:t>ANTWOORD: Dat is waar. Het ontbrak hem sowieso niet aan zelfvertrouwen. De titel van zijn autobiografie luidde: ‘Mijn leven als genie’.</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rabicPeriod" startAt="5"/>
            </a:pPr>
            <a:r>
              <a:rPr lang="nl-NL" sz="1800" b="1" dirty="0">
                <a:effectLst/>
                <a:latin typeface="Calibri" panose="020F0502020204030204" pitchFamily="34" charset="0"/>
                <a:ea typeface="Calibri" panose="020F0502020204030204" pitchFamily="34" charset="0"/>
                <a:cs typeface="Times New Roman" panose="02020603050405020304" pitchFamily="18" charset="0"/>
              </a:rPr>
              <a:t>Dali ontwierp het logo voor het bekende </a:t>
            </a: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lolliemerk</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Chupa</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Chups</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ANTWOORD: Dat is waar. Hij bedacht het logo tijdens het lezen van een krant, en tekende het op het kader. Het huidige logo wijkt nauwelijks af van het origineel.</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rabicPeriod" startAt="6"/>
            </a:pPr>
            <a:r>
              <a:rPr lang="nl-NL" sz="1800" b="1" dirty="0">
                <a:effectLst/>
                <a:latin typeface="Calibri" panose="020F0502020204030204" pitchFamily="34" charset="0"/>
                <a:ea typeface="Calibri" panose="020F0502020204030204" pitchFamily="34" charset="0"/>
                <a:cs typeface="Times New Roman" panose="02020603050405020304" pitchFamily="18" charset="0"/>
              </a:rPr>
              <a:t>Dalí had een hekel aan geld. Als hij iets aan zijn schilderijen verdiende, gaf hij het geld meteen weer uit. Hij is zijn hele leven arm gebleven. </a:t>
            </a:r>
            <a:r>
              <a:rPr lang="nl-NL" sz="1800" dirty="0">
                <a:effectLst/>
                <a:latin typeface="Calibri" panose="020F0502020204030204" pitchFamily="34" charset="0"/>
                <a:ea typeface="Calibri" panose="020F0502020204030204" pitchFamily="34" charset="0"/>
                <a:cs typeface="Times New Roman" panose="02020603050405020304" pitchFamily="18" charset="0"/>
              </a:rPr>
              <a:t>ANTWOORD: Dat is niet waar. Integendeel zelfs, Dalí was geobsedeerd door geld. Zijn collega-schilders noemde hem zelfs spottend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Avida</a:t>
            </a:r>
            <a:r>
              <a:rPr lang="nl-NL" sz="1800" dirty="0">
                <a:effectLst/>
                <a:latin typeface="Calibri" panose="020F0502020204030204" pitchFamily="34" charset="0"/>
                <a:ea typeface="Calibri" panose="020F0502020204030204" pitchFamily="34" charset="0"/>
                <a:cs typeface="Times New Roman" panose="02020603050405020304" pitchFamily="18" charset="0"/>
              </a:rPr>
              <a:t>-dollar’ (anagram van Salvador Dali, dat staat voor hebberige dollar).</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rabicPeriod" startAt="7"/>
            </a:pPr>
            <a:r>
              <a:rPr lang="nl-NL" sz="1800" dirty="0">
                <a:effectLst/>
                <a:latin typeface="Calibri" panose="020F0502020204030204" pitchFamily="34" charset="0"/>
                <a:ea typeface="Calibri" panose="020F0502020204030204" pitchFamily="34" charset="0"/>
                <a:cs typeface="Times New Roman" panose="02020603050405020304" pitchFamily="18" charset="0"/>
              </a:rPr>
              <a:t>Dali heeft met belangrijke filmregisseurs samengewerkt, zoals Alfred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Hitchcock</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Luis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Buñuel</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Samen met Walt Disney maakt hij een tekenfilm. </a:t>
            </a:r>
            <a:r>
              <a:rPr lang="nl-NL" sz="1800" dirty="0">
                <a:effectLst/>
                <a:latin typeface="Calibri" panose="020F0502020204030204" pitchFamily="34" charset="0"/>
                <a:ea typeface="Calibri" panose="020F0502020204030204" pitchFamily="34" charset="0"/>
                <a:cs typeface="Times New Roman" panose="02020603050405020304" pitchFamily="18" charset="0"/>
              </a:rPr>
              <a:t>ANTWOORD: Dat is waar. De tekenfilm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Destino</a:t>
            </a:r>
            <a:r>
              <a:rPr lang="nl-NL" sz="1800" dirty="0">
                <a:effectLst/>
                <a:latin typeface="Calibri" panose="020F0502020204030204" pitchFamily="34" charset="0"/>
                <a:ea typeface="Calibri" panose="020F0502020204030204" pitchFamily="34" charset="0"/>
                <a:cs typeface="Times New Roman" panose="02020603050405020304" pitchFamily="18" charset="0"/>
              </a:rPr>
              <a:t>’ is na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Dalí’s</a:t>
            </a:r>
            <a:r>
              <a:rPr lang="nl-NL" sz="1800" dirty="0">
                <a:effectLst/>
                <a:latin typeface="Calibri" panose="020F0502020204030204" pitchFamily="34" charset="0"/>
                <a:ea typeface="Calibri" panose="020F0502020204030204" pitchFamily="34" charset="0"/>
                <a:cs typeface="Times New Roman" panose="02020603050405020304" pitchFamily="18" charset="0"/>
              </a:rPr>
              <a:t> dood in 2003 uitgekomen en te bekijken op YouTube: </a:t>
            </a:r>
            <a:r>
              <a:rPr lang="nl-NL"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https://www.youtube.com/watch?v=rMLVqQDeY58</a:t>
            </a:r>
            <a:r>
              <a:rPr lang="nl-NL" sz="1800" i="1" dirty="0">
                <a:effectLst/>
                <a:latin typeface="Calibri" panose="020F0502020204030204" pitchFamily="34" charset="0"/>
                <a:ea typeface="Calibri" panose="020F0502020204030204" pitchFamily="34" charset="0"/>
                <a:cs typeface="Times New Roman" panose="02020603050405020304" pitchFamily="18" charset="0"/>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rabicPeriod" startAt="8"/>
            </a:pPr>
            <a:r>
              <a:rPr lang="nl-NL" sz="1800" dirty="0">
                <a:effectLst/>
                <a:latin typeface="Calibri" panose="020F0502020204030204" pitchFamily="34" charset="0"/>
                <a:ea typeface="Calibri" panose="020F0502020204030204" pitchFamily="34" charset="0"/>
                <a:cs typeface="Times New Roman" panose="02020603050405020304" pitchFamily="18" charset="0"/>
              </a:rPr>
              <a:t>Dalí stond ook bekend om zijn bijzondere snor: met lange punten die schuin omhoog wezen. Die punten waren antennes, waarmee hij contact had met de hemel, volgens Dalí.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Op verzoek van Dalí heeft men na zijn dood zijn snor afgeschoren. De snor is te zien in het Dali-museum in </a:t>
            </a: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Figueres</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ANTWOORD: Dat is niet waar. De snor van Dalí is nooit tentoongesteld. Wel is het lichaam van Dali begraven in het museum in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Figueres</a:t>
            </a:r>
            <a:r>
              <a:rPr lang="nl-NL" sz="1800" dirty="0">
                <a:effectLst/>
                <a:latin typeface="Calibri" panose="020F0502020204030204" pitchFamily="34" charset="0"/>
                <a:ea typeface="Calibri" panose="020F0502020204030204" pitchFamily="34" charset="0"/>
                <a:cs typeface="Times New Roman" panose="02020603050405020304" pitchFamily="18" charset="0"/>
              </a:rPr>
              <a:t> (onder het podium).</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quiz kent geen winnaars en geen verliezers. De quiz is gewoon klaar. Kan dat wel? Of is dat raar? </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EXTRA: Korte nabespreking</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Na afloop van de quiz kan je een filosofisch gesprek voeren met de leerlingen, over wat normaal is, en wat gek, raar of vreemd.</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Kennen de leerlingen beroemdheden die hun bekendheid te danken hebben aan hun eigenzinnige manier van leven? Vinden zij hen raar? Of niet?</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Wat is normaal? Wie bepaalt eigenlijk wat normaal is? Is gek doen, niet normaal? Is normaal hetzelfde als saai en braaf zijn?</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EXTRA: animatie over Dalí</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Je kunt ter afronding onderstaande korte animatie laten zien over Dali</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Wie was Salvador Dali (1:25)</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https://schooltv.nl/video/clipphanger-wie-was-salvador-dali/#q=surrealisme</a:t>
            </a:r>
            <a:r>
              <a:rPr lang="nl-NL" sz="2800" dirty="0">
                <a:effectLst/>
              </a:rPr>
              <a:t> </a:t>
            </a:r>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2</a:t>
            </a:fld>
            <a:endParaRPr lang="nl-NL"/>
          </a:p>
        </p:txBody>
      </p:sp>
    </p:spTree>
    <p:extLst>
      <p:ext uri="{BB962C8B-B14F-4D97-AF65-F5344CB8AC3E}">
        <p14:creationId xmlns:p14="http://schemas.microsoft.com/office/powerpoint/2010/main" val="321012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i="1" dirty="0">
                <a:effectLst/>
                <a:latin typeface="Calibri" panose="020F0502020204030204" pitchFamily="34" charset="0"/>
                <a:ea typeface="Calibri" panose="020F0502020204030204" pitchFamily="34" charset="0"/>
                <a:cs typeface="Times New Roman" panose="02020603050405020304" pitchFamily="18" charset="0"/>
              </a:rPr>
              <a:t>Dalí en het Surrealisme</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Intro</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Dalí was een van de bekendste schilders van het Surrealisme, een kunststroming uit het begin van de 20</a:t>
            </a:r>
            <a:r>
              <a:rPr lang="nl-NL" sz="1800" baseline="30000" dirty="0">
                <a:effectLst/>
                <a:latin typeface="Calibri" panose="020F0502020204030204" pitchFamily="34" charset="0"/>
                <a:ea typeface="Calibri" panose="020F0502020204030204" pitchFamily="34" charset="0"/>
                <a:cs typeface="Times New Roman" panose="02020603050405020304" pitchFamily="18" charset="0"/>
              </a:rPr>
              <a:t>ste</a:t>
            </a:r>
            <a:r>
              <a:rPr lang="nl-NL" sz="1800" dirty="0">
                <a:effectLst/>
                <a:latin typeface="Calibri" panose="020F0502020204030204" pitchFamily="34" charset="0"/>
                <a:ea typeface="Calibri" panose="020F0502020204030204" pitchFamily="34" charset="0"/>
                <a:cs typeface="Times New Roman" panose="02020603050405020304" pitchFamily="18" charset="0"/>
              </a:rPr>
              <a:t> eeuw. Verzoeking van de heilige Antonius (1946) is één van zijn vele beroemde werken.</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Samen kijken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Bekijk het schilderij met de klas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a.h.v</a:t>
            </a:r>
            <a:r>
              <a:rPr lang="nl-NL" sz="1800" dirty="0">
                <a:effectLst/>
                <a:latin typeface="Calibri" panose="020F0502020204030204" pitchFamily="34" charset="0"/>
                <a:ea typeface="Calibri" panose="020F0502020204030204" pitchFamily="34" charset="0"/>
                <a:cs typeface="Times New Roman" panose="02020603050405020304" pitchFamily="18" charset="0"/>
              </a:rPr>
              <a:t>. één van de onderstaande kijkopdrachten.</a:t>
            </a:r>
          </a:p>
          <a:p>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i="1" dirty="0" err="1">
                <a:effectLst/>
                <a:latin typeface="Calibri" panose="020F0502020204030204" pitchFamily="34" charset="0"/>
                <a:ea typeface="Calibri" panose="020F0502020204030204" pitchFamily="34" charset="0"/>
                <a:cs typeface="Times New Roman" panose="02020603050405020304" pitchFamily="18" charset="0"/>
              </a:rPr>
              <a:t>Looking</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2X10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Deel leeg papier (A5) uit aan de leerlingen en vraag hen om binnen één minuut 10 woorden op te schrijven naar aanleiding van wat zij op het schilderij zien. Het mag alles zijn. Als de tijd erop zit, vraag je de leerlingen om het papier om te draaien en de opdracht te herhalen (met 10 andere woorden) Bespreek de resultaten.</a:t>
            </a:r>
          </a:p>
          <a:p>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i="1" dirty="0">
                <a:effectLst/>
                <a:latin typeface="Calibri" panose="020F0502020204030204" pitchFamily="34" charset="0"/>
                <a:ea typeface="Calibri" panose="020F0502020204030204" pitchFamily="34" charset="0"/>
                <a:cs typeface="Times New Roman" panose="02020603050405020304" pitchFamily="18" charset="0"/>
              </a:rPr>
              <a:t>VTS</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Probeer het kunstwerk met de klas te verkennen door steeds in vaste volgorde de 3 hier onderstaande vragen te stellen</a:t>
            </a:r>
          </a:p>
          <a:p>
            <a:pPr marL="285750" indent="-285750">
              <a:buFont typeface="Arial" panose="020B0604020202020204" pitchFamily="34" charset="0"/>
              <a:buChar char="•"/>
            </a:pPr>
            <a:r>
              <a:rPr lang="nl-NL" sz="1800" i="1" dirty="0">
                <a:effectLst/>
                <a:latin typeface="Calibri" panose="020F0502020204030204" pitchFamily="34" charset="0"/>
                <a:ea typeface="Calibri" panose="020F0502020204030204" pitchFamily="34" charset="0"/>
                <a:cs typeface="Times New Roman" panose="02020603050405020304" pitchFamily="18" charset="0"/>
              </a:rPr>
              <a:t>Wat gebeurt er op dit schilderij?</a:t>
            </a:r>
            <a:endParaRPr lang="nl-NL" sz="1800" i="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1800" i="1" dirty="0">
                <a:effectLst/>
                <a:latin typeface="Calibri" panose="020F0502020204030204" pitchFamily="34" charset="0"/>
                <a:ea typeface="Calibri" panose="020F0502020204030204" pitchFamily="34" charset="0"/>
                <a:cs typeface="Times New Roman" panose="02020603050405020304" pitchFamily="18" charset="0"/>
              </a:rPr>
              <a:t>Waaraan kun je dat zien?</a:t>
            </a:r>
            <a:endParaRPr lang="nl-NL" sz="1800" i="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1800" i="1" dirty="0">
                <a:effectLst/>
                <a:latin typeface="Calibri" panose="020F0502020204030204" pitchFamily="34" charset="0"/>
                <a:ea typeface="Calibri" panose="020F0502020204030204" pitchFamily="34" charset="0"/>
                <a:cs typeface="Times New Roman" panose="02020603050405020304" pitchFamily="18" charset="0"/>
              </a:rPr>
              <a:t>Wat kunnen we nog meer ontdekken?</a:t>
            </a:r>
            <a:endParaRPr lang="nl-NL" sz="1800" i="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sz="180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nl-NL" sz="1800" i="1" dirty="0">
                <a:effectLst/>
                <a:latin typeface="Calibri" panose="020F0502020204030204" pitchFamily="34" charset="0"/>
                <a:ea typeface="Calibri" panose="020F0502020204030204" pitchFamily="34" charset="0"/>
                <a:cs typeface="Times New Roman" panose="02020603050405020304" pitchFamily="18" charset="0"/>
              </a:rPr>
              <a:t>Interview met…</a:t>
            </a:r>
          </a:p>
          <a:p>
            <a:pPr marL="0" indent="0">
              <a:buFont typeface="Arial" panose="020B0604020202020204" pitchFamily="34" charse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Stel je voor dat het kunstwerk kan praten, welke vragen zou je het dan kunnen en/of willen stellen. Laat leerlingen goed kijken, vragen verzinnen en opschrijven. Zijn er misschien vragen die je nu al met de klas kan beantwoorden?</a:t>
            </a:r>
          </a:p>
          <a:p>
            <a:pPr marL="0" indent="0">
              <a:buFont typeface="Arial" panose="020B0604020202020204" pitchFamily="34" charset="0"/>
              <a:buNone/>
            </a:pPr>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nl-NL" sz="1800" i="1" dirty="0">
                <a:effectLst/>
                <a:latin typeface="Calibri" panose="020F0502020204030204" pitchFamily="34" charset="0"/>
                <a:ea typeface="Calibri" panose="020F0502020204030204" pitchFamily="34" charset="0"/>
                <a:cs typeface="Times New Roman" panose="02020603050405020304" pitchFamily="18" charset="0"/>
              </a:rPr>
              <a:t>Groeten uit…</a:t>
            </a:r>
          </a:p>
          <a:p>
            <a:pPr marL="0" indent="0">
              <a:buFont typeface="Arial" panose="020B0604020202020204" pitchFamily="34" charse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Deel papier uit (A6). Laat de leerlingen zich inbeelden dat zij deze plek bezoeken en dat zij een ansichtkaart moeten schrijven. Ze moeten in elk geval opschrijven wat zij hebben gezien en hoe zij zich daar voelden. Vraag aan een paar leerlingen om hun ansichtkaart voor te lezen.</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Surrealisme</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Dalí behoorde tot de Surrealistische kunstenaars.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Sur-realisme</a:t>
            </a:r>
            <a:r>
              <a:rPr lang="nl-NL" sz="1800" dirty="0">
                <a:effectLst/>
                <a:latin typeface="Calibri" panose="020F0502020204030204" pitchFamily="34" charset="0"/>
                <a:ea typeface="Calibri" panose="020F0502020204030204" pitchFamily="34" charset="0"/>
                <a:cs typeface="Times New Roman" panose="02020603050405020304" pitchFamily="18" charset="0"/>
              </a:rPr>
              <a:t>: betekent letterlijk </a:t>
            </a:r>
            <a:r>
              <a:rPr lang="nl-NL" sz="1800" i="1" dirty="0">
                <a:effectLst/>
                <a:latin typeface="Calibri" panose="020F0502020204030204" pitchFamily="34" charset="0"/>
                <a:ea typeface="Calibri" panose="020F0502020204030204" pitchFamily="34" charset="0"/>
                <a:cs typeface="Times New Roman" panose="02020603050405020304" pitchFamily="18" charset="0"/>
              </a:rPr>
              <a:t>boven - de werkelijkheid</a:t>
            </a:r>
            <a:r>
              <a:rPr lang="nl-NL" sz="1800" dirty="0">
                <a:effectLst/>
                <a:latin typeface="Calibri" panose="020F0502020204030204" pitchFamily="34" charset="0"/>
                <a:ea typeface="Calibri" panose="020F0502020204030204" pitchFamily="34" charset="0"/>
                <a:cs typeface="Times New Roman" panose="02020603050405020304" pitchFamily="18" charset="0"/>
              </a:rPr>
              <a:t>. Bij hen draait alles om verbeelding: zij wilden zich bij het maken van kunst niet laten leiden door de logica of hun verstand. Dalí schilderde naar eigen zeggen handgeschilderde droomfoto’s.</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Wat vinden de leerlingen, is Dalí hierin geslaagd? Lijkt zijn schilderij op een droom? Zo ja, wat zorgt ervoor dat het op een droom lijkt. Ga tijdens het gesprek met de klas in op de voorstelling én vormgeving van het schilderij.</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Welke muziek zou er passen bij dit schilderij?</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Extra: kenmerken van het Surrealisme</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0" dirty="0">
                <a:effectLst/>
                <a:latin typeface="Calibri" panose="020F0502020204030204" pitchFamily="34" charset="0"/>
                <a:ea typeface="Calibri" panose="020F0502020204030204" pitchFamily="34" charset="0"/>
                <a:cs typeface="Times New Roman" panose="02020603050405020304" pitchFamily="18" charset="0"/>
              </a:rPr>
              <a:t>Je</a:t>
            </a:r>
            <a:r>
              <a:rPr lang="nl-NL" sz="1800" dirty="0">
                <a:effectLst/>
                <a:latin typeface="Calibri" panose="020F0502020204030204" pitchFamily="34" charset="0"/>
                <a:ea typeface="Calibri" panose="020F0502020204030204" pitchFamily="34" charset="0"/>
                <a:cs typeface="Times New Roman" panose="02020603050405020304" pitchFamily="18" charset="0"/>
              </a:rPr>
              <a:t> kunt het onderwerp afsluiten met de formele kenmerken van het Surrealisme:</a:t>
            </a:r>
          </a:p>
          <a:p>
            <a:pPr marL="342900" lvl="0" indent="-342900">
              <a:buFont typeface="+mj-lt"/>
              <a:buAutoNum type="arabicPeriod"/>
            </a:pPr>
            <a:r>
              <a:rPr lang="nl-NL" sz="1800" dirty="0">
                <a:effectLst/>
                <a:latin typeface="Calibri" panose="020F0502020204030204" pitchFamily="34" charset="0"/>
                <a:ea typeface="Calibri" panose="020F0502020204030204" pitchFamily="34" charset="0"/>
                <a:cs typeface="Times New Roman" panose="02020603050405020304" pitchFamily="18" charset="0"/>
              </a:rPr>
              <a:t>Ongebruikelijke en onvoorspelbare voorstellingen</a:t>
            </a:r>
          </a:p>
          <a:p>
            <a:pPr marL="342900" lvl="0" indent="-342900">
              <a:buFont typeface="+mj-lt"/>
              <a:buAutoNum type="arabicPeriod"/>
            </a:pPr>
            <a:r>
              <a:rPr lang="nl-NL" sz="1800" dirty="0">
                <a:effectLst/>
                <a:latin typeface="Calibri" panose="020F0502020204030204" pitchFamily="34" charset="0"/>
                <a:ea typeface="Calibri" panose="020F0502020204030204" pitchFamily="34" charset="0"/>
                <a:cs typeface="Times New Roman" panose="02020603050405020304" pitchFamily="18" charset="0"/>
              </a:rPr>
              <a:t>Ongewone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be</a:t>
            </a:r>
            <a:r>
              <a:rPr lang="nl-NL" sz="1800" dirty="0">
                <a:effectLst/>
                <a:latin typeface="Calibri" panose="020F0502020204030204" pitchFamily="34" charset="0"/>
                <a:ea typeface="Calibri" panose="020F0502020204030204" pitchFamily="34" charset="0"/>
                <a:cs typeface="Times New Roman" panose="02020603050405020304" pitchFamily="18" charset="0"/>
              </a:rPr>
              <a:t>)vreemde combinaties</a:t>
            </a:r>
          </a:p>
          <a:p>
            <a:pPr marL="342900" lvl="0" indent="-342900">
              <a:buFont typeface="+mj-lt"/>
              <a:buAutoNum type="arabicPeriod"/>
            </a:pPr>
            <a:r>
              <a:rPr lang="nl-NL" sz="1800" dirty="0">
                <a:effectLst/>
                <a:latin typeface="Calibri" panose="020F0502020204030204" pitchFamily="34" charset="0"/>
                <a:ea typeface="Calibri" panose="020F0502020204030204" pitchFamily="34" charset="0"/>
                <a:cs typeface="Times New Roman" panose="02020603050405020304" pitchFamily="18" charset="0"/>
              </a:rPr>
              <a:t>Gedetailleerd en vaak (hyper)realistisch schilderwerk</a:t>
            </a:r>
          </a:p>
          <a:p>
            <a:pPr marL="342900" lvl="0" indent="-342900">
              <a:buFont typeface="+mj-lt"/>
              <a:buAutoNum type="arabicPeriod"/>
            </a:pPr>
            <a:r>
              <a:rPr lang="nl-NL" sz="1800" dirty="0">
                <a:effectLst/>
                <a:latin typeface="Calibri" panose="020F0502020204030204" pitchFamily="34" charset="0"/>
                <a:ea typeface="Calibri" panose="020F0502020204030204" pitchFamily="34" charset="0"/>
                <a:cs typeface="Times New Roman" panose="02020603050405020304" pitchFamily="18" charset="0"/>
              </a:rPr>
              <a:t>Onwerkelijke lichtinval, ruimtewerking en licht</a:t>
            </a:r>
          </a:p>
          <a:p>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3</a:t>
            </a:fld>
            <a:endParaRPr lang="nl-NL"/>
          </a:p>
        </p:txBody>
      </p:sp>
    </p:spTree>
    <p:extLst>
      <p:ext uri="{BB962C8B-B14F-4D97-AF65-F5344CB8AC3E}">
        <p14:creationId xmlns:p14="http://schemas.microsoft.com/office/powerpoint/2010/main" val="63644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i="1" dirty="0" err="1">
                <a:effectLst/>
                <a:latin typeface="Calibri" panose="020F0502020204030204" pitchFamily="34" charset="0"/>
                <a:ea typeface="Calibri" panose="020F0502020204030204" pitchFamily="34" charset="0"/>
                <a:cs typeface="Times New Roman" panose="02020603050405020304" pitchFamily="18" charset="0"/>
              </a:rPr>
              <a:t>Dalí’s</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paranoïde kritische methode</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Intro</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Dalí geloofde dat wanneer je het wonderbaarlijke wilde ontdekken (en schilderen) je als een gek naar wereld moest leren kijken. Doen alsof je gek bent, dus! Hij zei over zichzelf: </a:t>
            </a:r>
            <a:r>
              <a:rPr lang="nl-NL" sz="1800" i="1" dirty="0">
                <a:effectLst/>
                <a:latin typeface="Calibri" panose="020F0502020204030204" pitchFamily="34" charset="0"/>
                <a:ea typeface="Calibri" panose="020F0502020204030204" pitchFamily="34" charset="0"/>
                <a:cs typeface="Times New Roman" panose="02020603050405020304" pitchFamily="18" charset="0"/>
              </a:rPr>
              <a:t>‘Het enige verschil tussen mij en een gek is dat ik niet gek ben.’</a:t>
            </a:r>
            <a:r>
              <a:rPr lang="nl-NL" sz="1800" dirty="0">
                <a:effectLst/>
                <a:latin typeface="Calibri" panose="020F0502020204030204" pitchFamily="34" charset="0"/>
                <a:ea typeface="Calibri" panose="020F0502020204030204" pitchFamily="34" charset="0"/>
                <a:cs typeface="Times New Roman" panose="02020603050405020304" pitchFamily="18" charset="0"/>
              </a:rPr>
              <a:t> Hij noemde dit de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paranoïde kritische methode</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Doen zoals Dalí deed</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Laat de leerlingen de paranoïde kritische methode van Dalí ervaren. Kies uit één van onderstaande opdrachten:</a:t>
            </a:r>
          </a:p>
          <a:p>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nl-NL" sz="1800" i="1" dirty="0">
                <a:effectLst/>
                <a:latin typeface="Calibri" panose="020F0502020204030204" pitchFamily="34" charset="0"/>
                <a:ea typeface="Calibri" panose="020F0502020204030204" pitchFamily="34" charset="0"/>
                <a:cs typeface="Times New Roman" panose="02020603050405020304" pitchFamily="18" charset="0"/>
              </a:rPr>
              <a:t>Camembert-klokken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Dalí’s</a:t>
            </a:r>
            <a:r>
              <a:rPr lang="nl-NL" sz="1800" dirty="0">
                <a:effectLst/>
                <a:latin typeface="Calibri" panose="020F0502020204030204" pitchFamily="34" charset="0"/>
                <a:ea typeface="Calibri" panose="020F0502020204030204" pitchFamily="34" charset="0"/>
                <a:cs typeface="Times New Roman" panose="02020603050405020304" pitchFamily="18" charset="0"/>
              </a:rPr>
              <a:t> beroemde vloeibare uurwerken schilderde hij nadat hij een zachte, uitlopende camembert had gegeten. Hij keek prompt naar de wereld alsof alles van camembert was. </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Deel papier (A5) en (kleur)potloden uit. Laat leerlingen iets (na)tekenen dat zij in de klas kunnen zien, alleen dan met de eigenschappen van een cactus, zand, pluizige knuffels of water. Hoe zou het er dan uit komen te zien?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rabicPeriod" startAt="2"/>
            </a:pP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Dalí’s</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winkeltje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Dalí was ook bekend om de bijzondere hebbedingetjes die hij ontwierp. Zo bedacht hij kunstnagels met spiegels, doorzichtige etalagepoppen, die dienden als aquarium en een kreeftentelefoon.</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Laat de leerlingen, alleen of in tweetallen, twee totaal verschillende voorwerpen met elkaar combineren tot iets nieuws. Je kunt ervoor kiezen hen laten starten vanuit een door jouw gegeven gebruiksvoorwerp zoals een deur, mobieltje, lamp, tas of fiets en hen dat te laten combineren met een zelfgekozen ander voorwerp, dier, plant, enz.</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Deel potlood en papier (A5) uit en laat hen een schets maken van hun ontwerp.</a:t>
            </a:r>
          </a:p>
          <a:p>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i="1" dirty="0">
                <a:effectLst/>
                <a:latin typeface="Calibri" panose="020F0502020204030204" pitchFamily="34" charset="0"/>
                <a:ea typeface="Calibri" panose="020F0502020204030204" pitchFamily="34" charset="0"/>
                <a:cs typeface="Times New Roman" panose="02020603050405020304" pitchFamily="18" charset="0"/>
              </a:rPr>
              <a:t>Bespreek de opdracht na</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Hoe was het om zo te werken? Zijn de leerlingen tevreden met het eindresultaat? </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EXTRA: droomdagboek</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Dromen vormden vaak het uitgangspunt van veel van de schilderijen van Dalí. Vraag de leerlingen om een week lang een droomdagboek bij te houden. Bespreek het in de klas.</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Zijn er bepaalde beelden die steeds terugkomen? </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Kunnen zij een beschrijving geven van de plekken waar hun dromen zich afspelen?</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Zouden zij een kunstwerk kunnen maken van een van hun dromen? En, zo ja, kunnen zij dan een beschrijving geven hoe dat eruit zou zien?</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4</a:t>
            </a:fld>
            <a:endParaRPr lang="nl-NL"/>
          </a:p>
        </p:txBody>
      </p:sp>
    </p:spTree>
    <p:extLst>
      <p:ext uri="{BB962C8B-B14F-4D97-AF65-F5344CB8AC3E}">
        <p14:creationId xmlns:p14="http://schemas.microsoft.com/office/powerpoint/2010/main" val="16153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i="1" dirty="0">
                <a:effectLst/>
                <a:latin typeface="Calibri" panose="020F0502020204030204" pitchFamily="34" charset="0"/>
                <a:ea typeface="Calibri" panose="020F0502020204030204" pitchFamily="34" charset="0"/>
                <a:cs typeface="Times New Roman" panose="02020603050405020304" pitchFamily="18" charset="0"/>
              </a:rPr>
              <a:t>Opdracht op locatie: Dalí</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Het bezoek aan de expositie kan je gebruiken als inspiratie voor een kunstzinnige opdracht over Salvador Dalí en het Surrealisme.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Opdracht voor de leerlingen: droomlandschappen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Maak een surrealistisch droomlandschap, waarbij je een voorwerp, mens of dier (of delen daarvan) zodanig ten opzichte van elkaar in een omgeving plaatst dat er een vervreemdend beeld ontstaat.</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Laat je inspireren door de expositie over Dalí </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Maak gebruik van hulpprogramma’s of apps, zoals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Pixlr</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Dal-e</a:t>
            </a:r>
            <a:r>
              <a:rPr lang="nl-NL" sz="1800" dirty="0">
                <a:effectLst/>
                <a:latin typeface="Calibri" panose="020F0502020204030204" pitchFamily="34" charset="0"/>
                <a:ea typeface="Calibri" panose="020F0502020204030204" pitchFamily="34" charset="0"/>
                <a:cs typeface="Times New Roman" panose="02020603050405020304" pitchFamily="18" charset="0"/>
              </a:rPr>
              <a:t> 2 of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Canva</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5</a:t>
            </a:fld>
            <a:endParaRPr lang="nl-NL"/>
          </a:p>
        </p:txBody>
      </p:sp>
    </p:spTree>
    <p:extLst>
      <p:ext uri="{BB962C8B-B14F-4D97-AF65-F5344CB8AC3E}">
        <p14:creationId xmlns:p14="http://schemas.microsoft.com/office/powerpoint/2010/main" val="250659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Gaudí en het Modernisme (1)</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Intro</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Introduceer Gaudí en maak een bruggetje met het werk van Dalí.</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Waar je bij de schilderijen van Dalí snel het gevoel kunt krijgen dat je door een boze nachtmerrie dwaalt, daar heb je bij de gebouwen van Gaudí juist het gevoel in een paradijselijke dagdroom terecht te zijn gekomen. Antoni Gaudí is de beroemdste Spaanse architect allertijden. Zijn ontwerpen waren begin 20</a:t>
            </a:r>
            <a:r>
              <a:rPr lang="nl-NL" sz="1800" baseline="30000" dirty="0">
                <a:effectLst/>
                <a:latin typeface="Calibri" panose="020F0502020204030204" pitchFamily="34" charset="0"/>
                <a:ea typeface="Calibri" panose="020F0502020204030204" pitchFamily="34" charset="0"/>
                <a:cs typeface="Times New Roman" panose="02020603050405020304" pitchFamily="18" charset="0"/>
              </a:rPr>
              <a:t>ste</a:t>
            </a:r>
            <a:r>
              <a:rPr lang="nl-NL" sz="1800" dirty="0">
                <a:effectLst/>
                <a:latin typeface="Calibri" panose="020F0502020204030204" pitchFamily="34" charset="0"/>
                <a:ea typeface="Calibri" panose="020F0502020204030204" pitchFamily="34" charset="0"/>
                <a:cs typeface="Times New Roman" panose="02020603050405020304" pitchFamily="18" charset="0"/>
              </a:rPr>
              <a:t> eeuw heel vernieuwend, maar pasten ook bij de artistieke trend van dat moment: </a:t>
            </a:r>
            <a:r>
              <a:rPr lang="nl-NL" sz="1800" u="none" dirty="0">
                <a:effectLst/>
                <a:latin typeface="Calibri" panose="020F0502020204030204" pitchFamily="34" charset="0"/>
                <a:ea typeface="Calibri" panose="020F0502020204030204" pitchFamily="34" charset="0"/>
                <a:cs typeface="Times New Roman" panose="02020603050405020304" pitchFamily="18" charset="0"/>
              </a:rPr>
              <a:t>het </a:t>
            </a:r>
            <a:r>
              <a:rPr lang="nl-NL"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(Catalaans) Modernisme.</a:t>
            </a:r>
            <a:endParaRPr lang="nl-NL" sz="18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6</a:t>
            </a:fld>
            <a:endParaRPr lang="nl-NL"/>
          </a:p>
        </p:txBody>
      </p:sp>
    </p:spTree>
    <p:extLst>
      <p:ext uri="{BB962C8B-B14F-4D97-AF65-F5344CB8AC3E}">
        <p14:creationId xmlns:p14="http://schemas.microsoft.com/office/powerpoint/2010/main" val="50253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i="1" dirty="0">
                <a:effectLst/>
                <a:latin typeface="Calibri" panose="020F0502020204030204" pitchFamily="34" charset="0"/>
                <a:ea typeface="Calibri" panose="020F0502020204030204" pitchFamily="34" charset="0"/>
                <a:cs typeface="Times New Roman" panose="02020603050405020304" pitchFamily="18" charset="0"/>
              </a:rPr>
              <a:t>Gaudí en het Modernisme (2)</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Intro</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Gaudí kreeg op 31-jarige leeftijd de belangrijke opdracht om een grote te bouwen in het centrum van Barcelona: de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Sagrada</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Família</a:t>
            </a:r>
            <a:r>
              <a:rPr lang="nl-NL" sz="1800" dirty="0">
                <a:effectLst/>
                <a:latin typeface="Calibri" panose="020F0502020204030204" pitchFamily="34" charset="0"/>
                <a:ea typeface="Calibri" panose="020F0502020204030204" pitchFamily="34" charset="0"/>
                <a:cs typeface="Times New Roman" panose="02020603050405020304" pitchFamily="18" charset="0"/>
              </a:rPr>
              <a:t>. Hij zou eraan werken tot aan zijn dood, 42 jaar later.</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Kijken en vergelijken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Ook al past het ontwerp voor de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Sagrada</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Família</a:t>
            </a:r>
            <a:r>
              <a:rPr lang="nl-NL" sz="1800" dirty="0">
                <a:effectLst/>
                <a:latin typeface="Calibri" panose="020F0502020204030204" pitchFamily="34" charset="0"/>
                <a:ea typeface="Calibri" panose="020F0502020204030204" pitchFamily="34" charset="0"/>
                <a:cs typeface="Times New Roman" panose="02020603050405020304" pitchFamily="18" charset="0"/>
              </a:rPr>
              <a:t> goed bij de gebouwen die Gaudí eerder ontwierp, toch was het ontwerp van de kerk voor die tijd ongekend. </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Vergelijk met de klas de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Sagrada</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Família</a:t>
            </a:r>
            <a:r>
              <a:rPr lang="nl-NL" sz="1800" dirty="0">
                <a:effectLst/>
                <a:latin typeface="Calibri" panose="020F0502020204030204" pitchFamily="34" charset="0"/>
                <a:ea typeface="Calibri" panose="020F0502020204030204" pitchFamily="34" charset="0"/>
                <a:cs typeface="Times New Roman" panose="02020603050405020304" pitchFamily="18" charset="0"/>
              </a:rPr>
              <a:t> met </a:t>
            </a:r>
            <a:r>
              <a:rPr lang="nl-NL" sz="1800" i="1" dirty="0">
                <a:effectLst/>
                <a:latin typeface="Calibri" panose="020F0502020204030204" pitchFamily="34" charset="0"/>
                <a:ea typeface="Calibri" panose="020F0502020204030204" pitchFamily="34" charset="0"/>
                <a:cs typeface="Times New Roman" panose="02020603050405020304" pitchFamily="18" charset="0"/>
              </a:rPr>
              <a:t>de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Notre</a:t>
            </a:r>
            <a:r>
              <a:rPr lang="nl-NL" sz="1800" i="1" dirty="0">
                <a:effectLst/>
                <a:latin typeface="Calibri" panose="020F0502020204030204" pitchFamily="34" charset="0"/>
                <a:ea typeface="Calibri" panose="020F0502020204030204" pitchFamily="34" charset="0"/>
                <a:cs typeface="Times New Roman" panose="02020603050405020304" pitchFamily="18" charset="0"/>
              </a:rPr>
              <a:t>-Dame</a:t>
            </a:r>
            <a:r>
              <a:rPr lang="nl-NL" sz="1800" dirty="0">
                <a:effectLst/>
                <a:latin typeface="Calibri" panose="020F0502020204030204" pitchFamily="34" charset="0"/>
                <a:ea typeface="Calibri" panose="020F0502020204030204" pitchFamily="34" charset="0"/>
                <a:cs typeface="Times New Roman" panose="02020603050405020304" pitchFamily="18" charset="0"/>
              </a:rPr>
              <a:t>, een bekende kerk uit Parijs. Welke verschillen zien zij? Ga in op de inhoud, vormgeving en kleurgebruik en maak evt. een koppeling met (Catalaanse) Modernisme.</a:t>
            </a:r>
          </a:p>
          <a:p>
            <a:pPr marL="285750" indent="-285750">
              <a:buFont typeface="Arial" panose="020B0604020202020204" pitchFamily="34" charset="0"/>
              <a:buChar char="•"/>
            </a:pPr>
            <a:endParaRPr lang="nl-NL"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nl-NL" sz="1800" u="sng" dirty="0">
                <a:effectLst/>
                <a:latin typeface="Calibri" panose="020F0502020204030204" pitchFamily="34" charset="0"/>
                <a:ea typeface="Calibri" panose="020F0502020204030204" pitchFamily="34" charset="0"/>
                <a:cs typeface="Times New Roman" panose="02020603050405020304" pitchFamily="18" charset="0"/>
              </a:rPr>
              <a:t>Kenmerken van het (Catalaanse) Modernisme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Ronde, golvende vormen (en zo min mogelijke rechte lijnen of hoeken)</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Overvloedig gebruik van gedetailleerde decoratieve elementen uit de natuur (bloem-, plant- en diermotieven)</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Asymmetrische vormen</a:t>
            </a:r>
          </a:p>
          <a:p>
            <a:endParaRPr lang="nl-NL" sz="1800" u="sng"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u="sng" dirty="0">
                <a:effectLst/>
                <a:latin typeface="Calibri" panose="020F0502020204030204" pitchFamily="34" charset="0"/>
                <a:ea typeface="Calibri" panose="020F0502020204030204" pitchFamily="34" charset="0"/>
                <a:cs typeface="Times New Roman" panose="02020603050405020304" pitchFamily="18" charset="0"/>
              </a:rPr>
              <a:t>Kenmerkend voor Gaudí</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Kleurrijke decoratie</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Gebruik van keramische mozaïektechnieken: </a:t>
            </a:r>
            <a:r>
              <a:rPr lang="nl-NL" sz="1800" i="1"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trencadis</a:t>
            </a:r>
            <a:r>
              <a:rPr lang="nl-NL" sz="1800" dirty="0">
                <a:effectLst/>
                <a:latin typeface="Calibri" panose="020F0502020204030204" pitchFamily="34" charset="0"/>
                <a:ea typeface="Calibri" panose="020F0502020204030204" pitchFamily="34" charset="0"/>
                <a:cs typeface="Times New Roman" panose="02020603050405020304" pitchFamily="18" charset="0"/>
              </a:rPr>
              <a:t>. Meer informatie: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https</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nl.wikipedia.org</a:t>
            </a:r>
            <a:r>
              <a:rPr lang="nl-NL" sz="1800" dirty="0">
                <a:effectLst/>
                <a:latin typeface="Calibri" panose="020F0502020204030204" pitchFamily="34" charset="0"/>
                <a:ea typeface="Calibri" panose="020F0502020204030204" pitchFamily="34" charset="0"/>
                <a:cs typeface="Times New Roman" panose="02020603050405020304" pitchFamily="18" charset="0"/>
              </a:rPr>
              <a:t>/wiki/Trencad%C3%ADs.</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Zien de leerlingen ook overeenkomsten?</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EXTRA: Spotprent</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Vernieuwende ontwerpen roepen altijd tegenstand op. Zo ook bij de ontwerpen van Gaudí. Van </a:t>
            </a:r>
            <a:r>
              <a:rPr lang="nl-NL" sz="1800" i="1" u="none"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Casa</a:t>
            </a:r>
            <a:r>
              <a:rPr lang="nl-NL" sz="1800" i="1"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Milá</a:t>
            </a:r>
            <a:r>
              <a:rPr lang="nl-NL" sz="1800" u="none"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een tegenwoordig beroemd appartementencomplex, werd in een Catalaanse krant zelfs een spotprent gemaakt. </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Kunnen de leerlingen bedenken wat men op de ontwerpen van Gaudi tegen zouden hebben gehad? En wat vinden zij er zelf van?</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Laat de </a:t>
            </a:r>
            <a:r>
              <a:rPr lang="nl-NL"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spotprent</a:t>
            </a:r>
            <a:r>
              <a:rPr lang="nl-NL" sz="1800" dirty="0">
                <a:effectLst/>
                <a:latin typeface="Calibri" panose="020F0502020204030204" pitchFamily="34" charset="0"/>
                <a:ea typeface="Calibri" panose="020F0502020204030204" pitchFamily="34" charset="0"/>
                <a:cs typeface="Times New Roman" panose="02020603050405020304" pitchFamily="18" charset="0"/>
              </a:rPr>
              <a:t> zien. Wat heeft de tekenaar van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Casa</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Milà</a:t>
            </a:r>
            <a:r>
              <a:rPr lang="nl-NL" sz="1800" dirty="0">
                <a:effectLst/>
                <a:latin typeface="Calibri" panose="020F0502020204030204" pitchFamily="34" charset="0"/>
                <a:ea typeface="Calibri" panose="020F0502020204030204" pitchFamily="34" charset="0"/>
                <a:cs typeface="Times New Roman" panose="02020603050405020304" pitchFamily="18" charset="0"/>
              </a:rPr>
              <a:t> gemaakt? Wat zou zijn boodschap zijn geweest?</a:t>
            </a:r>
          </a:p>
          <a:p>
            <a:pPr marL="0" lvl="0" indent="0">
              <a:buFont typeface="Symbol" pitchFamily="2" charset="2"/>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CASA MILÁ: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https</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i.pinimg.com</a:t>
            </a:r>
            <a:r>
              <a:rPr lang="nl-NL" sz="1800" dirty="0">
                <a:effectLst/>
                <a:latin typeface="Calibri" panose="020F0502020204030204" pitchFamily="34" charset="0"/>
                <a:ea typeface="Calibri" panose="020F0502020204030204" pitchFamily="34" charset="0"/>
                <a:cs typeface="Times New Roman" panose="02020603050405020304" pitchFamily="18" charset="0"/>
              </a:rPr>
              <a:t>/736x/33/82/15/33821525fefe42a72f1259ff368e3832.jpg</a:t>
            </a:r>
          </a:p>
          <a:p>
            <a:pPr marL="0" lvl="0" indent="0">
              <a:buFont typeface="Symbol" pitchFamily="2" charset="2"/>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SPOTPRENT: http://i1.wp.com/</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lamevabarcelona.com</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wp</a:t>
            </a:r>
            <a:r>
              <a:rPr lang="nl-NL" sz="1800" dirty="0">
                <a:effectLst/>
                <a:latin typeface="Calibri" panose="020F0502020204030204" pitchFamily="34" charset="0"/>
                <a:ea typeface="Calibri" panose="020F0502020204030204" pitchFamily="34" charset="0"/>
                <a:cs typeface="Times New Roman" panose="02020603050405020304" pitchFamily="18" charset="0"/>
              </a:rPr>
              <a:t>-content/uploads/2012/12/La_Pedrera_Casa_Mila_Antonio_Gaudi_miradas_clip_image002_0000.jpg</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Lesafsluiting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Neem de tijd om kort te reflecteren op de les. </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Wat denken de leerlingen: zou Gaudí graag een schilderij van Dalí in zijn huis willen hebben? Zou Dalí in een door Gaudí ontworpen huis willen wonen? </a:t>
            </a:r>
          </a:p>
          <a:p>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7</a:t>
            </a:fld>
            <a:endParaRPr lang="nl-NL"/>
          </a:p>
        </p:txBody>
      </p:sp>
    </p:spTree>
    <p:extLst>
      <p:ext uri="{BB962C8B-B14F-4D97-AF65-F5344CB8AC3E}">
        <p14:creationId xmlns:p14="http://schemas.microsoft.com/office/powerpoint/2010/main" val="109312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i="1" dirty="0">
                <a:effectLst/>
                <a:latin typeface="Calibri" panose="020F0502020204030204" pitchFamily="34" charset="0"/>
                <a:ea typeface="Calibri" panose="020F0502020204030204" pitchFamily="34" charset="0"/>
                <a:cs typeface="Times New Roman" panose="02020603050405020304" pitchFamily="18" charset="0"/>
              </a:rPr>
              <a:t>Opdracht op locatie: Gaudí</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Het bezoek aan de expositie kan je gebruiken als inspiratiebron voor een kunstzinnige opdracht over Antoni Gaudí en het Modernisme.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Opdracht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Stel je voor dat Gaudí schilder was geweest van stadsgezichten, en geen architect. Hoe zou dat eruit hebben kunnen zien?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Maak een foto van een straat in jouw dorp of stad en bewerk die foto totdat er een beeld ontstaat dat past binnen de bouwprincipes en -esthetiek van Gaudí.</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Laat je inspireren door de expositie over Gaudí </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Maak gebruik van hulpprogramma’s of apps, zoals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Pixlr</a:t>
            </a:r>
            <a:r>
              <a:rPr lang="nl-NL" sz="1800" dirty="0">
                <a:effectLst/>
                <a:latin typeface="Calibri" panose="020F0502020204030204" pitchFamily="34" charset="0"/>
                <a:ea typeface="Calibri" panose="020F0502020204030204" pitchFamily="34" charset="0"/>
                <a:cs typeface="Times New Roman" panose="02020603050405020304" pitchFamily="18" charset="0"/>
              </a:rPr>
              <a:t> of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Canva</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8</a:t>
            </a:fld>
            <a:endParaRPr lang="nl-NL"/>
          </a:p>
        </p:txBody>
      </p:sp>
    </p:spTree>
    <p:extLst>
      <p:ext uri="{BB962C8B-B14F-4D97-AF65-F5344CB8AC3E}">
        <p14:creationId xmlns:p14="http://schemas.microsoft.com/office/powerpoint/2010/main" val="3474371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i="1" dirty="0">
                <a:effectLst/>
                <a:latin typeface="Calibri" panose="020F0502020204030204" pitchFamily="34" charset="0"/>
                <a:ea typeface="Calibri" panose="020F0502020204030204" pitchFamily="34" charset="0"/>
                <a:cs typeface="Times New Roman" panose="02020603050405020304" pitchFamily="18" charset="0"/>
              </a:rPr>
              <a:t>Meer weten?</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Er is in de bibliotheek en op internet genoeg te vinden over Dalí en Gaudí. Hieronder vind je een klein overzicht met een paar goede, overzichtelijke informatiebronnen. De film-clips zijn geschikt om samen met de klas te bekijken.</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0" i="1" dirty="0">
                <a:effectLst/>
                <a:latin typeface="Calibri" panose="020F0502020204030204" pitchFamily="34" charset="0"/>
                <a:ea typeface="Calibri" panose="020F0502020204030204" pitchFamily="34" charset="0"/>
                <a:cs typeface="Times New Roman" panose="02020603050405020304" pitchFamily="18" charset="0"/>
              </a:rPr>
              <a:t>Over Dalí?</a:t>
            </a: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Literatuur en internetbronnen</a:t>
            </a:r>
          </a:p>
          <a:p>
            <a:pPr marL="342900" lvl="0" indent="-342900">
              <a:buFont typeface="Symbol"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Ingram, C., </a:t>
            </a:r>
            <a:r>
              <a:rPr lang="nl-NL" sz="1800" u="sng" dirty="0">
                <a:effectLst/>
                <a:latin typeface="Calibri" panose="020F0502020204030204" pitchFamily="34" charset="0"/>
                <a:ea typeface="Calibri" panose="020F0502020204030204" pitchFamily="34" charset="0"/>
                <a:cs typeface="Times New Roman" panose="02020603050405020304" pitchFamily="18" charset="0"/>
              </a:rPr>
              <a:t>Dit is Dalí</a:t>
            </a:r>
            <a:r>
              <a:rPr lang="nl-NL" sz="1800" dirty="0">
                <a:effectLst/>
                <a:latin typeface="Calibri" panose="020F0502020204030204" pitchFamily="34" charset="0"/>
                <a:ea typeface="Calibri" panose="020F0502020204030204" pitchFamily="34" charset="0"/>
                <a:cs typeface="Times New Roman" panose="02020603050405020304" pitchFamily="18" charset="0"/>
              </a:rPr>
              <a:t> (Tielt 2014).</a:t>
            </a:r>
          </a:p>
          <a:p>
            <a:pPr marL="342900" lvl="0" indent="-342900">
              <a:buFont typeface="Symbol" pitchFamily="2" charset="2"/>
              <a:buChar char=""/>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https://www.salvador-dali.org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https://thedali.org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Filmclips</a:t>
            </a:r>
          </a:p>
          <a:p>
            <a:pPr marL="342900" lvl="0" indent="-342900">
              <a:buFont typeface="Symbol"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Over het Surrealisme en Dalí (5.42)</a:t>
            </a:r>
          </a:p>
          <a:p>
            <a:pPr marL="457200"/>
            <a:r>
              <a:rPr lang="nl-NL"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https://vimeo.com/119118658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b="0" i="1" dirty="0">
                <a:effectLst/>
                <a:latin typeface="Calibri" panose="020F0502020204030204" pitchFamily="34" charset="0"/>
                <a:ea typeface="Calibri" panose="020F0502020204030204" pitchFamily="34" charset="0"/>
                <a:cs typeface="Times New Roman" panose="02020603050405020304" pitchFamily="18" charset="0"/>
              </a:rPr>
              <a:t>Over Gaudí?</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Literatuur en internetbronnen</a:t>
            </a:r>
          </a:p>
          <a:p>
            <a:pPr marL="342900" lvl="0" indent="-342900">
              <a:buFont typeface="Symbol" pitchFamily="2" charset="2"/>
              <a:buChar char=""/>
            </a:pPr>
            <a:r>
              <a:rPr lang="nl-NL" sz="1800" u="sng" dirty="0">
                <a:effectLst/>
                <a:latin typeface="Calibri" panose="020F0502020204030204" pitchFamily="34" charset="0"/>
                <a:ea typeface="Calibri" panose="020F0502020204030204" pitchFamily="34" charset="0"/>
                <a:cs typeface="Times New Roman" panose="02020603050405020304" pitchFamily="18" charset="0"/>
              </a:rPr>
              <a:t>Gaudí</a:t>
            </a:r>
            <a:r>
              <a:rPr lang="nl-NL" sz="1800" dirty="0">
                <a:effectLst/>
                <a:latin typeface="Calibri" panose="020F0502020204030204" pitchFamily="34" charset="0"/>
                <a:ea typeface="Calibri" panose="020F0502020204030204" pitchFamily="34" charset="0"/>
                <a:cs typeface="Times New Roman" panose="02020603050405020304" pitchFamily="18" charset="0"/>
              </a:rPr>
              <a:t>, Dada 115 (Eindhoven 2022).</a:t>
            </a:r>
          </a:p>
          <a:p>
            <a:pPr marL="342900" lvl="0" indent="-342900">
              <a:buFont typeface="Symbol" pitchFamily="2" charset="2"/>
              <a:buChar char=""/>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https</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sagradafamilia.org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9</a:t>
            </a:fld>
            <a:endParaRPr lang="nl-NL"/>
          </a:p>
        </p:txBody>
      </p:sp>
    </p:spTree>
    <p:extLst>
      <p:ext uri="{BB962C8B-B14F-4D97-AF65-F5344CB8AC3E}">
        <p14:creationId xmlns:p14="http://schemas.microsoft.com/office/powerpoint/2010/main" val="305656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9DD3-00D9-A540-1832-8AEE5981629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EFB9CE7-6BEE-95B0-2A61-3AFDEC67AF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265EB9C-B8ED-CB3E-1449-DAAD85DB5479}"/>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5" name="Tijdelijke aanduiding voor voettekst 4">
            <a:extLst>
              <a:ext uri="{FF2B5EF4-FFF2-40B4-BE49-F238E27FC236}">
                <a16:creationId xmlns:a16="http://schemas.microsoft.com/office/drawing/2014/main" id="{E6F67633-9420-2798-D14D-74EEAB48AA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6D7900-4AC7-CDBA-1535-75F344F74898}"/>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316825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F8B2D-A1AC-2D26-4D84-C40B7A0B0AB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16BD5B0-A0A8-BFDC-4A17-99E51BA02B7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547C38-4D17-55EC-77C4-DCAAD94B88DE}"/>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5" name="Tijdelijke aanduiding voor voettekst 4">
            <a:extLst>
              <a:ext uri="{FF2B5EF4-FFF2-40B4-BE49-F238E27FC236}">
                <a16:creationId xmlns:a16="http://schemas.microsoft.com/office/drawing/2014/main" id="{A938E9B0-CD25-0499-6CF2-0CADA28C39A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B5AC73-0105-D6E1-AFD3-F0DE277337E3}"/>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50506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4148283-B03C-CAEB-13B2-4DEA55F5CC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4A36019-865C-CF6D-AF77-CBA4CB17020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46E0E4-5255-116D-73FD-7A46AAD48C7C}"/>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5" name="Tijdelijke aanduiding voor voettekst 4">
            <a:extLst>
              <a:ext uri="{FF2B5EF4-FFF2-40B4-BE49-F238E27FC236}">
                <a16:creationId xmlns:a16="http://schemas.microsoft.com/office/drawing/2014/main" id="{647FFB17-A4D2-DA11-0F42-A1E9046C56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CF091-0532-B099-394C-D88FDC73FF7D}"/>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160412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6DD63-1BAA-3F4B-3463-7740DFAB565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D5C25D-6E80-A02C-6A38-78B52649B65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C4C135-7870-102E-E4E1-19FF66F1A47A}"/>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5" name="Tijdelijke aanduiding voor voettekst 4">
            <a:extLst>
              <a:ext uri="{FF2B5EF4-FFF2-40B4-BE49-F238E27FC236}">
                <a16:creationId xmlns:a16="http://schemas.microsoft.com/office/drawing/2014/main" id="{36DBC854-72EC-3F32-CACC-9FC4D915DF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AB0673-C072-4E83-CB2A-8DE2CC88A8F0}"/>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155962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4C4A5-1821-331A-CE3F-97823E204A2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D108CB5-6CC7-A205-8443-5D7B38BAB5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85EEA1D-60A7-0805-C54F-255213A1E181}"/>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5" name="Tijdelijke aanduiding voor voettekst 4">
            <a:extLst>
              <a:ext uri="{FF2B5EF4-FFF2-40B4-BE49-F238E27FC236}">
                <a16:creationId xmlns:a16="http://schemas.microsoft.com/office/drawing/2014/main" id="{1D00D4C1-9121-D3AA-6D89-3416733786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A6DAAF-D432-986E-FED7-8802402D3A9F}"/>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107831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3F387-9EE8-B9CD-10C9-FF12FBD0072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4F60F51-F8AF-070D-D4B3-AF7023E9134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3FA01FE-357B-F3E9-09A3-A0CC3A484F4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B09368-D515-9BC2-265A-F45CEFEF9275}"/>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6" name="Tijdelijke aanduiding voor voettekst 5">
            <a:extLst>
              <a:ext uri="{FF2B5EF4-FFF2-40B4-BE49-F238E27FC236}">
                <a16:creationId xmlns:a16="http://schemas.microsoft.com/office/drawing/2014/main" id="{0BCA0E76-AFCE-CD72-FEF1-F1127236D14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5463662-4330-212B-44FF-9E4EAFBB8ED0}"/>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152585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AF671-2E7E-120A-CA25-3AEAE9E9A6D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0062E1F-A61F-1BC3-007F-7E8C7D9C6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B021106-A8A0-94B0-4A22-57F1DF390A4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A3514CA-040B-706B-E7F8-05CE7A145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F50B702-0E4A-77C1-C046-2D8D12B60C6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2BB2DF4-A6EC-11D4-70DC-FE43E9CDAA61}"/>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8" name="Tijdelijke aanduiding voor voettekst 7">
            <a:extLst>
              <a:ext uri="{FF2B5EF4-FFF2-40B4-BE49-F238E27FC236}">
                <a16:creationId xmlns:a16="http://schemas.microsoft.com/office/drawing/2014/main" id="{64DBCD24-942E-5094-3AB2-15F1FFB63F2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D6A67DE-FED6-680A-2B73-1D17697D9F35}"/>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97900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A08F0B-983C-314F-14A9-2C47E4E81C5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A27DBD-E31C-DBC1-A54E-55C90AEDE9FF}"/>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4" name="Tijdelijke aanduiding voor voettekst 3">
            <a:extLst>
              <a:ext uri="{FF2B5EF4-FFF2-40B4-BE49-F238E27FC236}">
                <a16:creationId xmlns:a16="http://schemas.microsoft.com/office/drawing/2014/main" id="{3509872E-01B1-BF66-72F2-1B36C076639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A7E6D45-77C6-4093-C36A-75F9F074B12F}"/>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227753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9E95BFB-223D-84CF-04B5-A90DDECB106B}"/>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3" name="Tijdelijke aanduiding voor voettekst 2">
            <a:extLst>
              <a:ext uri="{FF2B5EF4-FFF2-40B4-BE49-F238E27FC236}">
                <a16:creationId xmlns:a16="http://schemas.microsoft.com/office/drawing/2014/main" id="{A0060542-FD01-5F93-3664-CC35C37499F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7596091-D9B9-A439-FF58-64D952F9AD0E}"/>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19808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E9A36-3902-DB9E-C2C6-B823F829397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05EE0DE-D27F-DB61-5C2C-BB0045D5B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93CE47B-55EE-7944-4C1A-45A37287B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298616-71A2-BC11-AFD5-16EFB40B9710}"/>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6" name="Tijdelijke aanduiding voor voettekst 5">
            <a:extLst>
              <a:ext uri="{FF2B5EF4-FFF2-40B4-BE49-F238E27FC236}">
                <a16:creationId xmlns:a16="http://schemas.microsoft.com/office/drawing/2014/main" id="{6D70AF77-CC18-2995-0DE3-BB5DA2FF6BD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3E12C4-CAB6-7E20-3A17-43A7B22414FD}"/>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75483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3DA15-217E-49D1-C47C-78633862D46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888F38-B260-0B4A-122B-AC9673A15D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29FAC64-071D-CA13-E036-101971CFB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C9A8EE1-1DFC-944B-03EA-41586A8F0F2F}"/>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6" name="Tijdelijke aanduiding voor voettekst 5">
            <a:extLst>
              <a:ext uri="{FF2B5EF4-FFF2-40B4-BE49-F238E27FC236}">
                <a16:creationId xmlns:a16="http://schemas.microsoft.com/office/drawing/2014/main" id="{DDDBA936-1A77-428D-273A-56FEBD76A1B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52E9FFF-5B87-EC53-5179-AF020C662FE0}"/>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134658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9C7BB27-3A8C-15D2-EAE8-3920CB4464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C091E90-9CE5-AEB9-3486-B4DB929BF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9C8E8C-5AD1-12D1-EBAA-0D4E25E19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A2F3C-68D1-4843-9110-E9430529EBD1}" type="datetimeFigureOut">
              <a:rPr lang="nl-NL" smtClean="0"/>
              <a:t>22-06-2023</a:t>
            </a:fld>
            <a:endParaRPr lang="nl-NL"/>
          </a:p>
        </p:txBody>
      </p:sp>
      <p:sp>
        <p:nvSpPr>
          <p:cNvPr id="5" name="Tijdelijke aanduiding voor voettekst 4">
            <a:extLst>
              <a:ext uri="{FF2B5EF4-FFF2-40B4-BE49-F238E27FC236}">
                <a16:creationId xmlns:a16="http://schemas.microsoft.com/office/drawing/2014/main" id="{F5D075D4-C6EB-0B90-664D-DC6E93EA7C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12ED110-9FE1-9916-B4C7-E85487AF77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2ADA3-55F3-CC41-BD80-2FCA340E09E4}" type="slidenum">
              <a:rPr lang="nl-NL" smtClean="0"/>
              <a:t>‹nr.›</a:t>
            </a:fld>
            <a:endParaRPr lang="nl-NL"/>
          </a:p>
        </p:txBody>
      </p:sp>
    </p:spTree>
    <p:extLst>
      <p:ext uri="{BB962C8B-B14F-4D97-AF65-F5344CB8AC3E}">
        <p14:creationId xmlns:p14="http://schemas.microsoft.com/office/powerpoint/2010/main" val="378117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BA3BFF8-4AE5-FA4C-9D4F-6ECEF172995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914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4B8904D-B931-F3EB-6CC7-54978C62EC8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12971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FCDEBA5-CDF7-4940-8517-F672F400DF1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1485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531174D-180D-361D-1D01-EE01FB32FCD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143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1D25A3C-A8F8-AE44-8367-FE250667EB2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56112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07F6A54-9658-A437-BCB1-020D599FF8C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20671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1236BE6-4E61-FF43-A3EC-5A012517F5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6827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3DD690D-2347-7A4C-A6D5-8C2F57575F3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4431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FF59FA9-5233-1102-4495-A75DFB9EBB4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2282248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6089069F64744A2239F01469F011D" ma:contentTypeVersion="18" ma:contentTypeDescription="Create a new document." ma:contentTypeScope="" ma:versionID="de27c83833a14f871f6cdba536dd5a77">
  <xsd:schema xmlns:xsd="http://www.w3.org/2001/XMLSchema" xmlns:xs="http://www.w3.org/2001/XMLSchema" xmlns:p="http://schemas.microsoft.com/office/2006/metadata/properties" xmlns:ns2="df7747a2-9c71-46c8-90d6-359d79d7c09c" xmlns:ns3="61fbe315-1f4c-4024-ab4e-e6a512b72087" targetNamespace="http://schemas.microsoft.com/office/2006/metadata/properties" ma:root="true" ma:fieldsID="94194da7ce0673231d77bb151c9f0105" ns2:_="" ns3:_="">
    <xsd:import namespace="df7747a2-9c71-46c8-90d6-359d79d7c09c"/>
    <xsd:import namespace="61fbe315-1f4c-4024-ab4e-e6a512b720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7747a2-9c71-46c8-90d6-359d79d7c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55420da-e5a3-4902-abec-d114a9381cd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be315-1f4c-4024-ab4e-e6a512b720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8430af6-16d5-4c57-b702-94c6d6f68a85}" ma:internalName="TaxCatchAll" ma:showField="CatchAllData" ma:web="61fbe315-1f4c-4024-ab4e-e6a512b720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E34CAA-7C74-420D-BF2A-93F1FE9C818F}"/>
</file>

<file path=customXml/itemProps2.xml><?xml version="1.0" encoding="utf-8"?>
<ds:datastoreItem xmlns:ds="http://schemas.openxmlformats.org/officeDocument/2006/customXml" ds:itemID="{F7EE7EB2-E91F-41D1-99EF-097E75C5068B}"/>
</file>

<file path=docProps/app.xml><?xml version="1.0" encoding="utf-8"?>
<Properties xmlns="http://schemas.openxmlformats.org/officeDocument/2006/extended-properties" xmlns:vt="http://schemas.openxmlformats.org/officeDocument/2006/docPropsVTypes">
  <TotalTime>1912</TotalTime>
  <Words>2630</Words>
  <Application>Microsoft Macintosh PowerPoint</Application>
  <PresentationFormat>Breedbeeld</PresentationFormat>
  <Paragraphs>184</Paragraphs>
  <Slides>9</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Symbol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Jeroen van Schie</dc:creator>
  <cp:lastModifiedBy>Microsoft Office User</cp:lastModifiedBy>
  <cp:revision>19</cp:revision>
  <dcterms:created xsi:type="dcterms:W3CDTF">2023-04-06T08:05:56Z</dcterms:created>
  <dcterms:modified xsi:type="dcterms:W3CDTF">2023-06-22T12:04:02Z</dcterms:modified>
</cp:coreProperties>
</file>